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57" r:id="rId3"/>
    <p:sldId id="259" r:id="rId4"/>
    <p:sldId id="277" r:id="rId5"/>
    <p:sldId id="261" r:id="rId6"/>
    <p:sldId id="264" r:id="rId7"/>
    <p:sldId id="265" r:id="rId8"/>
    <p:sldId id="267" r:id="rId9"/>
    <p:sldId id="268" r:id="rId10"/>
    <p:sldId id="269" r:id="rId11"/>
    <p:sldId id="271" r:id="rId12"/>
    <p:sldId id="266" r:id="rId13"/>
    <p:sldId id="275" r:id="rId14"/>
    <p:sldId id="287" r:id="rId15"/>
    <p:sldId id="273" r:id="rId16"/>
    <p:sldId id="279" r:id="rId17"/>
    <p:sldId id="280" r:id="rId18"/>
    <p:sldId id="291" r:id="rId19"/>
    <p:sldId id="290" r:id="rId20"/>
    <p:sldId id="281" r:id="rId21"/>
    <p:sldId id="282" r:id="rId22"/>
    <p:sldId id="288" r:id="rId23"/>
    <p:sldId id="289" r:id="rId24"/>
    <p:sldId id="283" r:id="rId25"/>
    <p:sldId id="284" r:id="rId26"/>
    <p:sldId id="285" r:id="rId27"/>
    <p:sldId id="286" r:id="rId28"/>
    <p:sldId id="276" r:id="rId29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0F683E-B553-437F-B875-D46F169C1B08}" type="datetimeFigureOut">
              <a:rPr lang="es-CO" smtClean="0"/>
              <a:t>10/07/2015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B49885-905E-473C-B2E7-E30E83B5B9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4523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AD53CF-EDF5-46DA-B87E-A9C1302F54E5}" type="datetimeFigureOut">
              <a:rPr lang="es-ES" smtClean="0"/>
              <a:t>10/07/2015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D97B14-3645-4010-AC14-231C7B894398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idbimena.desastres.hn/docum/Infografias2/ojo-bionico/ojo-bionico.swf" TargetMode="External"/><Relationship Id="rId2" Type="http://schemas.openxmlformats.org/officeDocument/2006/relationships/hyperlink" Target="http://recursostic.educacion.es/secundaria/edad/3esobiologia/3quincena11/imagenes1/ojo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1SKONN4iso8" TargetMode="External"/><Relationship Id="rId5" Type="http://schemas.openxmlformats.org/officeDocument/2006/relationships/hyperlink" Target="http://es.slideshare.net/albanocarmen/gestalt-ilusiones-opticas-que-ves" TargetMode="External"/><Relationship Id="rId4" Type="http://schemas.openxmlformats.org/officeDocument/2006/relationships/hyperlink" Target="http://www3.gobiernodecanarias.org/medusa/contenidosdigitales/programasflash/Agrega/Primaria/Conocimiento/Sentidos/PlayerSM.sw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79512" y="404664"/>
            <a:ext cx="8229600" cy="2304256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</a:t>
            </a:r>
            <a:r>
              <a:rPr lang="es-ES" sz="4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 una imagen hasta que es interpretada por nuestro </a:t>
            </a:r>
            <a:r>
              <a:rPr lang="es-ES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cerebro?</a:t>
            </a:r>
            <a:endParaRPr lang="es-ES" sz="2000" dirty="0"/>
          </a:p>
        </p:txBody>
      </p:sp>
      <p:pic>
        <p:nvPicPr>
          <p:cNvPr id="1026" name="Picture 2" descr="oj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636912"/>
            <a:ext cx="3294169" cy="38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rnando05.files.wordpress.com/2009/06/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7498659" cy="561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5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s3-eu-west-1.amazonaws.com/postcc-new/publicfiles/5024/maria-auqpqs3nbokfuo4axf7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" t="7781" r="7740" b="29022"/>
          <a:stretch/>
        </p:blipFill>
        <p:spPr bwMode="auto">
          <a:xfrm>
            <a:off x="1115616" y="692696"/>
            <a:ext cx="6325570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DEFECTOS VISUALES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5528"/>
          </a:xfrm>
        </p:spPr>
        <p:txBody>
          <a:bodyPr>
            <a:normAutofit/>
          </a:bodyPr>
          <a:lstStyle/>
          <a:p>
            <a:r>
              <a:rPr lang="es-ES" dirty="0" smtClean="0"/>
              <a:t>MIOPÍA (no ver de lejos): Alteración de la visión causada por el cambio en la forma del cristalino, que enfoca los rayos de luz DELANTE DE LA RETINA. Se corrige con lentes divergentes.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Picture 2" descr="http://blogs.uab.cat/nutricion/files/2015/02/miop%C3%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28550"/>
            <a:ext cx="5595285" cy="321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PRESBICIA: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/>
          <a:lstStyle/>
          <a:p>
            <a:r>
              <a:rPr lang="es-ES" dirty="0" smtClean="0"/>
              <a:t>Común </a:t>
            </a:r>
            <a:r>
              <a:rPr lang="es-ES" dirty="0"/>
              <a:t>en adultos. </a:t>
            </a:r>
            <a:endParaRPr lang="es-ES" dirty="0" smtClean="0"/>
          </a:p>
          <a:p>
            <a:r>
              <a:rPr lang="es-ES" dirty="0" smtClean="0"/>
              <a:t>Desgaste </a:t>
            </a:r>
            <a:r>
              <a:rPr lang="es-ES" dirty="0"/>
              <a:t>muscular que impide enfocar los objetos con claridad.</a:t>
            </a:r>
          </a:p>
          <a:p>
            <a:endParaRPr lang="es-CO" dirty="0"/>
          </a:p>
        </p:txBody>
      </p:sp>
      <p:pic>
        <p:nvPicPr>
          <p:cNvPr id="7170" name="Picture 2" descr="http://www.arisvision.com/Images/Padecimientos/presbic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544616" cy="32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4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ASTIGMATISMO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869160"/>
            <a:ext cx="8229600" cy="1224136"/>
          </a:xfrm>
        </p:spPr>
        <p:txBody>
          <a:bodyPr>
            <a:normAutofit/>
          </a:bodyPr>
          <a:lstStyle/>
          <a:p>
            <a:r>
              <a:rPr lang="es-ES" dirty="0" smtClean="0"/>
              <a:t>Se </a:t>
            </a:r>
            <a:r>
              <a:rPr lang="es-ES" dirty="0"/>
              <a:t>produce porque la córnea cambia de forma, se achata, el impide enfocar correctamente los objetos. </a:t>
            </a:r>
          </a:p>
          <a:p>
            <a:endParaRPr lang="es-ES" dirty="0"/>
          </a:p>
        </p:txBody>
      </p:sp>
      <p:pic>
        <p:nvPicPr>
          <p:cNvPr id="3074" name="Picture 2" descr="http://www.gomezromeo.com.ar/images/clinica/astigmatismoo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10799"/>
          <a:stretch/>
        </p:blipFill>
        <p:spPr bwMode="auto">
          <a:xfrm>
            <a:off x="571882" y="2204864"/>
            <a:ext cx="597666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i.nih.gov/sites/default/files/health-images/corn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2151304" cy="13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HIPERMETROPÍA </a:t>
            </a:r>
            <a:r>
              <a:rPr lang="es-ES" dirty="0" smtClean="0"/>
              <a:t>(no ver de cerca)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 </a:t>
            </a:r>
            <a:r>
              <a:rPr lang="es-ES" dirty="0"/>
              <a:t>imagen se forma más ATRÁS DE LA RETINA. Se corrige con lentes convexas.</a:t>
            </a:r>
            <a:br>
              <a:rPr lang="es-ES" dirty="0"/>
            </a:br>
            <a:endParaRPr lang="es-CO" dirty="0"/>
          </a:p>
          <a:p>
            <a:endParaRPr lang="es-CO" dirty="0"/>
          </a:p>
        </p:txBody>
      </p:sp>
      <p:pic>
        <p:nvPicPr>
          <p:cNvPr id="5122" name="Picture 2" descr="http://www.gomezromeo.com.ar/images/clinica/ojo-hipermetr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3"/>
            <a:ext cx="5840107" cy="33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5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s-ES" dirty="0" smtClean="0"/>
              <a:t>CATARATAS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941168"/>
            <a:ext cx="4464496" cy="1224136"/>
          </a:xfrm>
        </p:spPr>
        <p:txBody>
          <a:bodyPr>
            <a:noAutofit/>
          </a:bodyPr>
          <a:lstStyle/>
          <a:p>
            <a:r>
              <a:rPr lang="es-ES" sz="2800" dirty="0"/>
              <a:t>Opacidad del </a:t>
            </a:r>
            <a:r>
              <a:rPr lang="es-ES" sz="2800" dirty="0" smtClean="0"/>
              <a:t>cristalino, ocasiona visión borrosa o pérdida de ésta.</a:t>
            </a:r>
            <a:endParaRPr lang="es-ES" sz="2800" dirty="0"/>
          </a:p>
        </p:txBody>
      </p:sp>
      <p:pic>
        <p:nvPicPr>
          <p:cNvPr id="5122" name="Picture 2" descr="http://laserocular.info/static-laserocular.info/img/ojo-con-catara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5544616" cy="340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aludmagazine.com.mx/system/file.php?id=88&amp;type=image&amp;img_size=predefined&amp;width=400&amp;height=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67" y="4555851"/>
            <a:ext cx="3810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GLAUCOMA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1540768"/>
          </a:xfrm>
        </p:spPr>
        <p:txBody>
          <a:bodyPr>
            <a:noAutofit/>
          </a:bodyPr>
          <a:lstStyle/>
          <a:p>
            <a:r>
              <a:rPr lang="es-ES" sz="2800" dirty="0" smtClean="0"/>
              <a:t>Presión del humor acuoso intraocular alta que causa daño en el nervio óptico.</a:t>
            </a:r>
          </a:p>
          <a:p>
            <a:r>
              <a:rPr lang="es-ES" sz="2800" dirty="0" smtClean="0"/>
              <a:t>De no tratarse conduce a pérdida en el campo visual con ceguera parcial o total. </a:t>
            </a:r>
            <a:endParaRPr lang="es-ES" sz="2800" dirty="0"/>
          </a:p>
        </p:txBody>
      </p:sp>
      <p:pic>
        <p:nvPicPr>
          <p:cNvPr id="6146" name="Picture 2" descr="http://www.innovaocular.com/sites/default/files/patologias-glauc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410322" cy="338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5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FUNCIONA EL OÍDO?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56772" y="1916832"/>
            <a:ext cx="4086012" cy="4389120"/>
          </a:xfrm>
        </p:spPr>
        <p:txBody>
          <a:bodyPr>
            <a:normAutofit fontScale="55000" lnSpcReduction="20000"/>
          </a:bodyPr>
          <a:lstStyle/>
          <a:p>
            <a:r>
              <a:rPr lang="es-ES" sz="4000" dirty="0" smtClean="0"/>
              <a:t>Las ondas sonoras pasan a través del pabellón auricular y luego al conducto auditivo externo, haciendo vibrar el tímpano.</a:t>
            </a:r>
          </a:p>
          <a:p>
            <a:r>
              <a:rPr lang="es-ES" sz="4000" dirty="0" smtClean="0"/>
              <a:t>La cadena de huesecillos (martillo, yunque y estribo), transmiten las ondas y las amplifican hacia la ventana oval.</a:t>
            </a:r>
          </a:p>
          <a:p>
            <a:r>
              <a:rPr lang="es-ES" sz="4000" dirty="0" smtClean="0"/>
              <a:t>De allí pasa al oído interno que se encuentra lleno de líquido (a la cóclea) y al nervio auditivo, que transmite el impulso al lóbulo temporal del cerebro.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http://www.mexdoctors.com/noticias/imagenes/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826">
            <a:off x="295773" y="2741360"/>
            <a:ext cx="3842187" cy="25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>
            <a:normAutofit fontScale="90000"/>
          </a:bodyPr>
          <a:lstStyle/>
          <a:p>
            <a:pPr lvl="0"/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</a:t>
            </a:r>
            <a:r>
              <a:rPr lang="es-E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y qué función desempeña el utrículo y el sáculo en el oído humano?</a:t>
            </a:r>
            <a:endParaRPr lang="es-E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r>
              <a:rPr lang="es-ES" sz="3200" dirty="0" smtClean="0"/>
              <a:t>Son partes del aparato vestibular.</a:t>
            </a:r>
          </a:p>
          <a:p>
            <a:r>
              <a:rPr lang="es-ES" sz="3200" dirty="0" smtClean="0"/>
              <a:t>Contienen otolitos que cambian de posición cuando la cabeza se inclina o cuando el cuerpo avanza en línea recta. </a:t>
            </a:r>
          </a:p>
          <a:p>
            <a:r>
              <a:rPr lang="es-ES" sz="3200" dirty="0" smtClean="0"/>
              <a:t>Estos otolitos estimulan células pilosas que envían estímulos al encéfalo.</a:t>
            </a:r>
          </a:p>
          <a:p>
            <a:r>
              <a:rPr lang="es-ES" sz="3200" dirty="0" smtClean="0"/>
              <a:t>UTRÍCULO: Sensible a movimientos horizontales.</a:t>
            </a:r>
          </a:p>
          <a:p>
            <a:r>
              <a:rPr lang="es-ES" sz="3200" dirty="0" smtClean="0"/>
              <a:t>SÁCULO: Sensible a movimientos verticales.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6514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1124744"/>
            <a:ext cx="4038600" cy="5256584"/>
          </a:xfrm>
        </p:spPr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Las imágenes que capta el ojo se generan cuando los rayos de luz entran a la </a:t>
            </a:r>
            <a:r>
              <a:rPr lang="es-ES" sz="2800" b="1" dirty="0" smtClean="0"/>
              <a:t>córnea.</a:t>
            </a:r>
          </a:p>
          <a:p>
            <a:r>
              <a:rPr lang="es-ES" sz="2800" dirty="0" smtClean="0"/>
              <a:t>Pasa al humor acuoso.</a:t>
            </a:r>
          </a:p>
          <a:p>
            <a:r>
              <a:rPr lang="es-ES" sz="2800" dirty="0" smtClean="0"/>
              <a:t>La luz se enfoca en el </a:t>
            </a:r>
            <a:r>
              <a:rPr lang="es-ES" sz="2800" b="1" dirty="0" smtClean="0"/>
              <a:t>cristalino</a:t>
            </a:r>
            <a:r>
              <a:rPr lang="es-ES" sz="2800" dirty="0" smtClean="0"/>
              <a:t> (lente convexa) y la imagen se invierte. Éste cambia su forma según la distancia del objeto al ojo.</a:t>
            </a:r>
          </a:p>
          <a:p>
            <a:pPr lvl="1"/>
            <a:r>
              <a:rPr lang="es-ES" sz="2800" dirty="0" smtClean="0"/>
              <a:t>Se aplana: Objeto lejos</a:t>
            </a:r>
          </a:p>
          <a:p>
            <a:pPr lvl="1"/>
            <a:r>
              <a:rPr lang="es-ES" sz="2800" dirty="0" smtClean="0"/>
              <a:t>Se abomba: Objeto cerca.</a:t>
            </a:r>
          </a:p>
          <a:p>
            <a:r>
              <a:rPr lang="es-ES" sz="3000" dirty="0" smtClean="0"/>
              <a:t>Pasa a través del humor vítreo.</a:t>
            </a:r>
          </a:p>
          <a:p>
            <a:pPr lvl="1"/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433467"/>
          </a:xfrm>
        </p:spPr>
        <p:txBody>
          <a:bodyPr>
            <a:normAutofit fontScale="92500" lnSpcReduction="10000"/>
          </a:bodyPr>
          <a:lstStyle/>
          <a:p>
            <a:r>
              <a:rPr lang="es-ES" sz="3200" dirty="0" smtClean="0"/>
              <a:t>Luego, la imagen llega de menor tamaño a la mancha amarilla en la </a:t>
            </a:r>
            <a:r>
              <a:rPr lang="es-ES" sz="3200" b="1" dirty="0" smtClean="0"/>
              <a:t>retina</a:t>
            </a:r>
            <a:r>
              <a:rPr lang="es-ES" sz="3200" dirty="0" smtClean="0"/>
              <a:t> (allí dura 1 décima de segundo).</a:t>
            </a:r>
          </a:p>
          <a:p>
            <a:r>
              <a:rPr lang="es-ES" sz="3200" dirty="0" smtClean="0"/>
              <a:t> Conos y bastones transmiten información mediante impulsos nerviosos al nervio óptico.</a:t>
            </a:r>
          </a:p>
          <a:p>
            <a:r>
              <a:rPr lang="es-ES" sz="3200" dirty="0" smtClean="0"/>
              <a:t>Del nervio pasa al cerebro (lóbulo occipital)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48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RINITIS: Inflamación de la mucosa de las fosas nasales</a:t>
            </a:r>
            <a:endParaRPr lang="es-ES" b="1" dirty="0"/>
          </a:p>
        </p:txBody>
      </p:sp>
      <p:pic>
        <p:nvPicPr>
          <p:cNvPr id="7170" name="Picture 2" descr="Rinitis alér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1" y="1859781"/>
            <a:ext cx="48605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5904150" y="3647241"/>
            <a:ext cx="115212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4499992" y="3763309"/>
            <a:ext cx="1404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Causas</a:t>
            </a:r>
            <a:endParaRPr lang="es-ES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7200294" y="3501008"/>
            <a:ext cx="1620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Contacto con alérgenos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405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s-ES" dirty="0" smtClean="0"/>
              <a:t>CORPÚSCULOS DE LA PIEL</a:t>
            </a:r>
            <a:endParaRPr lang="es-ES" dirty="0"/>
          </a:p>
        </p:txBody>
      </p:sp>
      <p:sp>
        <p:nvSpPr>
          <p:cNvPr id="4" name="AutoShape 4" descr="Resultado de imagen para corpusculos de la pi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298" name="Picture 10" descr="http://3.bp.blogspot.com/-WbtTMlS7B-U/URA7eNIrSCI/AAAAAAAAAAs/XOZLvu2fIco/s1600/skinneuronscol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56584" cy="429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s.biopsicosalud4.webnode.com.ve/200000094-3e58e404c4/corpusculos%20tact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301681" cy="499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QUEMADURAS: Lesiones en la piel.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http://salud.discapnet.es/Castellano/Salud/Enfermedades/EnfermedadesDiscapacitantes/Q/Quemados/Documents/3b735ded8ab94f8782e5c0acb93c9dcbclipimage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15" y="2132856"/>
            <a:ext cx="3920667" cy="44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1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primer grado: </a:t>
            </a:r>
            <a:br>
              <a:rPr lang="es-E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endParaRPr lang="es-ES" dirty="0" smtClean="0"/>
          </a:p>
          <a:p>
            <a:pPr fontAlgn="base"/>
            <a:r>
              <a:rPr lang="es-ES" dirty="0" smtClean="0"/>
              <a:t>Afectan </a:t>
            </a:r>
            <a:r>
              <a:rPr lang="es-ES" dirty="0"/>
              <a:t>sólo la capa exterior de la piel. </a:t>
            </a:r>
            <a:endParaRPr lang="es-ES" dirty="0" smtClean="0"/>
          </a:p>
          <a:p>
            <a:pPr fontAlgn="base"/>
            <a:r>
              <a:rPr lang="es-ES" dirty="0" smtClean="0"/>
              <a:t>Causan </a:t>
            </a:r>
            <a:r>
              <a:rPr lang="es-ES" dirty="0"/>
              <a:t>dolor, enrojecimiento e hinchazón.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80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grado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92896"/>
          </a:xfrm>
        </p:spPr>
        <p:txBody>
          <a:bodyPr/>
          <a:lstStyle/>
          <a:p>
            <a:r>
              <a:rPr lang="es-ES" dirty="0" smtClean="0"/>
              <a:t>Afectan </a:t>
            </a:r>
            <a:r>
              <a:rPr lang="es-ES" dirty="0"/>
              <a:t>tanto la capa externa como la capa subyacente (por debajo) de la piel. </a:t>
            </a:r>
            <a:endParaRPr lang="es-ES" dirty="0" smtClean="0"/>
          </a:p>
          <a:p>
            <a:r>
              <a:rPr lang="es-ES" dirty="0" smtClean="0"/>
              <a:t>Provocan </a:t>
            </a:r>
            <a:r>
              <a:rPr lang="es-ES" dirty="0"/>
              <a:t>dolor, enrojecimiento, inflamación y formación de ampollas.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60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 grado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Afectan las capas profundas de la piel y también se denominan quemaduras de espesor completo. </a:t>
            </a:r>
          </a:p>
          <a:p>
            <a:r>
              <a:rPr lang="es-ES" dirty="0" smtClean="0"/>
              <a:t>Pueden provocar coloración blanquecina, oscura o carbonizada de la piel. </a:t>
            </a:r>
          </a:p>
          <a:p>
            <a:r>
              <a:rPr lang="es-ES" dirty="0" smtClean="0"/>
              <a:t>La piel puede quedar insensible.</a:t>
            </a:r>
          </a:p>
          <a:p>
            <a:endParaRPr lang="es-ES" dirty="0"/>
          </a:p>
        </p:txBody>
      </p:sp>
      <p:pic>
        <p:nvPicPr>
          <p:cNvPr id="11266" name="Picture 2" descr="https://encrypted-tbn1.gstatic.com/images?q=tbn:ANd9GcST4g94_oHwyUfNE_zFsxeYM1D4UFYCE38FMynPAGfdJHSZiQIp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315">
            <a:off x="755576" y="1884378"/>
            <a:ext cx="3222881" cy="3586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377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renlinea.com/img/cms/si%20te%20quemas%20que%20ha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5993733" cy="53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u="sng" dirty="0">
                <a:hlinkClick r:id="rId2"/>
              </a:rPr>
              <a:t>http://recursostic.educacion.es/secundaria/edad/3esobiologia/3quincena11/imagenes1/ojo.swf</a:t>
            </a:r>
            <a:endParaRPr lang="es-CO" dirty="0"/>
          </a:p>
          <a:p>
            <a:r>
              <a:rPr lang="es-MX" u="sng" dirty="0">
                <a:hlinkClick r:id="rId3"/>
              </a:rPr>
              <a:t>http://cidbimena.desastres.hn/docum/Infografias2/ojo-bionico/ojo-bionico.swf</a:t>
            </a:r>
            <a:endParaRPr lang="es-CO" dirty="0"/>
          </a:p>
          <a:p>
            <a:r>
              <a:rPr lang="es-MX" u="sng" dirty="0">
                <a:hlinkClick r:id="rId4"/>
              </a:rPr>
              <a:t>http://www3.gobiernodecanarias.org/medusa/contenidosdigitales/programasflash/Agrega/Primaria/Conocimiento/Sentidos/PlayerSM.swf</a:t>
            </a:r>
            <a:endParaRPr lang="es-CO" dirty="0"/>
          </a:p>
          <a:p>
            <a:r>
              <a:rPr lang="es-MX" u="sng" dirty="0">
                <a:hlinkClick r:id="rId5"/>
              </a:rPr>
              <a:t>http://es.slideshare.net/albanocarmen/gestalt-ilusiones-opticas-que-ves</a:t>
            </a:r>
            <a:endParaRPr lang="es-CO" dirty="0"/>
          </a:p>
          <a:p>
            <a:r>
              <a:rPr lang="es-MX" dirty="0">
                <a:hlinkClick r:id="rId6"/>
              </a:rPr>
              <a:t>https://</a:t>
            </a:r>
            <a:r>
              <a:rPr lang="es-MX" dirty="0" smtClean="0">
                <a:hlinkClick r:id="rId6"/>
              </a:rPr>
              <a:t>www.youtube.com/watch?v=1SKONN4iso8</a:t>
            </a:r>
            <a:endParaRPr lang="es-MX" dirty="0" smtClean="0"/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68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5517232"/>
            <a:ext cx="81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http://cidbimena.desastres.hn/docum/Infografias2/ojo-bionico/ojo-bionico.swf</a:t>
            </a:r>
            <a:endParaRPr lang="es-ES" dirty="0"/>
          </a:p>
        </p:txBody>
      </p:sp>
      <p:pic>
        <p:nvPicPr>
          <p:cNvPr id="3074" name="Picture 2" descr="https://www.akronchildrens.org/image/ial/images/567/567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5545"/>
            <a:ext cx="6912768" cy="459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215008"/>
          </a:xfrm>
        </p:spPr>
        <p:txBody>
          <a:bodyPr>
            <a:normAutofit fontScale="90000"/>
          </a:bodyPr>
          <a:lstStyle/>
          <a:p>
            <a:pPr lvl="0"/>
            <a:r>
              <a:rPr lang="es-ES" sz="3100" b="1" dirty="0" smtClean="0"/>
              <a:t>Realiza un cuadro comparativo entre el ojo humano y la cámara fotográfica. </a:t>
            </a:r>
            <a:r>
              <a:rPr lang="es-ES" sz="3100" dirty="0" smtClean="0"/>
              <a:t/>
            </a:r>
            <a:br>
              <a:rPr lang="es-ES" sz="3100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936053"/>
              </p:ext>
            </p:extLst>
          </p:nvPr>
        </p:nvGraphicFramePr>
        <p:xfrm>
          <a:off x="457200" y="1600200"/>
          <a:ext cx="8229600" cy="476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/>
                <a:gridCol w="4186808"/>
              </a:tblGrid>
              <a:tr h="634767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CÁMARA</a:t>
                      </a:r>
                      <a:r>
                        <a:rPr lang="es-ES" baseline="0" dirty="0" smtClean="0"/>
                        <a:t> FOTOGRÁFICA</a:t>
                      </a:r>
                      <a:endParaRPr lang="es-ES" dirty="0"/>
                    </a:p>
                  </a:txBody>
                  <a:tcPr/>
                </a:tc>
              </a:tr>
              <a:tr h="1122025">
                <a:tc>
                  <a:txBody>
                    <a:bodyPr/>
                    <a:lstStyle/>
                    <a:p>
                      <a:r>
                        <a:rPr lang="es-ES" dirty="0" smtClean="0"/>
                        <a:t>ESCLERÓTICA: No deja pasar los rayos de luz, protegiendo</a:t>
                      </a:r>
                      <a:r>
                        <a:rPr lang="es-ES" baseline="0" dirty="0" smtClean="0"/>
                        <a:t> la parte interna del globo ocular.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CAJA OSCURA:</a:t>
                      </a:r>
                      <a:r>
                        <a:rPr lang="es-ES" baseline="0" dirty="0" smtClean="0"/>
                        <a:t> Garantiza el paso exclusivo de los rayos de luz de la imagen que se quiere fijar.</a:t>
                      </a:r>
                      <a:endParaRPr lang="es-ES" dirty="0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r>
                        <a:rPr lang="es-ES" dirty="0" smtClean="0"/>
                        <a:t>IRIS: Regula el paso de luz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DIAFRAGMA: Controla</a:t>
                      </a:r>
                      <a:r>
                        <a:rPr lang="es-ES" baseline="0" dirty="0" smtClean="0"/>
                        <a:t> el paso de luz.</a:t>
                      </a:r>
                      <a:endParaRPr lang="es-ES" dirty="0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PÁRPADOS</a:t>
                      </a:r>
                      <a:r>
                        <a:rPr lang="es-ES" dirty="0" smtClean="0"/>
                        <a:t>:</a:t>
                      </a:r>
                      <a:r>
                        <a:rPr lang="es-ES" baseline="0" dirty="0" smtClean="0"/>
                        <a:t> Permiten abrir y cerrar los ojos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OBTURADOR:</a:t>
                      </a:r>
                      <a:r>
                        <a:rPr lang="es-ES" baseline="0" dirty="0" smtClean="0"/>
                        <a:t> Abre o cierra la cámara</a:t>
                      </a:r>
                      <a:endParaRPr lang="es-ES" dirty="0"/>
                    </a:p>
                  </a:txBody>
                  <a:tcPr/>
                </a:tc>
              </a:tr>
              <a:tr h="634767">
                <a:tc>
                  <a:txBody>
                    <a:bodyPr/>
                    <a:lstStyle/>
                    <a:p>
                      <a:r>
                        <a:rPr lang="es-ES" dirty="0" smtClean="0"/>
                        <a:t>CRISTALINO: Es el lente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OBJETIVO: Compuesto</a:t>
                      </a:r>
                      <a:r>
                        <a:rPr lang="es-ES" baseline="0" dirty="0" smtClean="0"/>
                        <a:t> de lentes</a:t>
                      </a:r>
                      <a:endParaRPr lang="es-ES" dirty="0"/>
                    </a:p>
                  </a:txBody>
                  <a:tcPr/>
                </a:tc>
              </a:tr>
              <a:tr h="1095625">
                <a:tc>
                  <a:txBody>
                    <a:bodyPr/>
                    <a:lstStyle/>
                    <a:p>
                      <a:r>
                        <a:rPr lang="es-ES" dirty="0" smtClean="0"/>
                        <a:t>RETINA:</a:t>
                      </a:r>
                      <a:r>
                        <a:rPr lang="es-ES" baseline="0" dirty="0" smtClean="0"/>
                        <a:t> Allí llegan los rayos de luz y se fija la imagen.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PELÍCULA FOTOGRÁFICA:</a:t>
                      </a:r>
                      <a:r>
                        <a:rPr lang="es-ES" baseline="0" dirty="0" smtClean="0"/>
                        <a:t> Recoge la imagen.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4411" y="1475158"/>
            <a:ext cx="8229600" cy="3168352"/>
          </a:xfrm>
        </p:spPr>
        <p:txBody>
          <a:bodyPr>
            <a:noAutofit/>
          </a:bodyPr>
          <a:lstStyle/>
          <a:p>
            <a:pPr lvl="0"/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¿En </a:t>
            </a:r>
            <a:r>
              <a:rPr lang="es-E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se diferencia el ojo de los artrópodos y el de los humanos?</a:t>
            </a:r>
            <a:r>
              <a:rPr lang="es-ES" sz="4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4800" dirty="0">
                <a:solidFill>
                  <a:schemeClr val="accent1">
                    <a:lumMod val="75000"/>
                  </a:schemeClr>
                </a:solidFill>
              </a:rPr>
            </a:br>
            <a:endParaRPr lang="es-E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MANCHAS OCULARES U OCELOS: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9201" y="692696"/>
            <a:ext cx="8229600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http://deconceptos.com/wp-content/uploads/2013/05/concepto-de-platelmintos-3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dirty="0" err="1"/>
              <a:t>Fotorreceptores</a:t>
            </a:r>
            <a:r>
              <a:rPr lang="es-ES" sz="3600" dirty="0"/>
              <a:t> presentes en los </a:t>
            </a:r>
            <a:r>
              <a:rPr lang="es-ES" sz="3600" dirty="0" err="1"/>
              <a:t>cnidarios</a:t>
            </a:r>
            <a:r>
              <a:rPr lang="es-ES" sz="3600" dirty="0"/>
              <a:t> y las </a:t>
            </a:r>
            <a:r>
              <a:rPr lang="es-ES" sz="3600" dirty="0" err="1"/>
              <a:t>planarias</a:t>
            </a:r>
            <a:r>
              <a:rPr lang="es-ES" sz="3600" dirty="0"/>
              <a:t>, detectan la luz pero no forman imágenes.</a:t>
            </a:r>
          </a:p>
        </p:txBody>
      </p:sp>
    </p:spTree>
    <p:extLst>
      <p:ext uri="{BB962C8B-B14F-4D97-AF65-F5344CB8AC3E}">
        <p14:creationId xmlns:p14="http://schemas.microsoft.com/office/powerpoint/2010/main" val="32047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OJO COMPUESTO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3898776" cy="4434840"/>
          </a:xfrm>
        </p:spPr>
        <p:txBody>
          <a:bodyPr>
            <a:noAutofit/>
          </a:bodyPr>
          <a:lstStyle/>
          <a:p>
            <a:r>
              <a:rPr lang="es-ES" sz="2400" dirty="0" smtClean="0"/>
              <a:t>Típico de insectos y crustáceos.</a:t>
            </a:r>
          </a:p>
          <a:p>
            <a:r>
              <a:rPr lang="es-ES" sz="2400" dirty="0" smtClean="0"/>
              <a:t>Formado por unidades visuales (</a:t>
            </a:r>
            <a:r>
              <a:rPr lang="es-ES" sz="2400" dirty="0" err="1" smtClean="0"/>
              <a:t>ommatidios</a:t>
            </a:r>
            <a:r>
              <a:rPr lang="es-ES" sz="2400" dirty="0" smtClean="0"/>
              <a:t>), que en conjunto producen una imagen en mosaico.</a:t>
            </a:r>
          </a:p>
          <a:p>
            <a:r>
              <a:rPr lang="es-ES" sz="2400" dirty="0" smtClean="0"/>
              <a:t>Cada </a:t>
            </a:r>
            <a:r>
              <a:rPr lang="es-ES" sz="2400" dirty="0" err="1" smtClean="0"/>
              <a:t>ommatidio</a:t>
            </a:r>
            <a:r>
              <a:rPr lang="es-ES" sz="2400" dirty="0" smtClean="0"/>
              <a:t> tiene un cristalino transparente y un cono cristalino que concentra la luz en células receptoras (células </a:t>
            </a:r>
            <a:r>
              <a:rPr lang="es-ES" sz="2400" dirty="0" err="1" smtClean="0"/>
              <a:t>retinulares</a:t>
            </a:r>
            <a:r>
              <a:rPr lang="es-ES" sz="2400" dirty="0" smtClean="0"/>
              <a:t>)</a:t>
            </a:r>
            <a:endParaRPr lang="es-ES" sz="2400" dirty="0"/>
          </a:p>
        </p:txBody>
      </p:sp>
      <p:pic>
        <p:nvPicPr>
          <p:cNvPr id="4098" name="Picture 2" descr="http://3.bp.blogspot.com/-vpzInaXXnPc/T6lIrnLDh5I/AAAAAAAAAN0/yYHWJkLVkaE/s1600/vision-inse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6684">
            <a:off x="4637822" y="2305313"/>
            <a:ext cx="42862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ILUSIONES ÓPTICAS</a:t>
            </a:r>
            <a:endParaRPr lang="es-CO" dirty="0"/>
          </a:p>
        </p:txBody>
      </p:sp>
      <p:pic>
        <p:nvPicPr>
          <p:cNvPr id="1026" name="Picture 2" descr="http://ar.cdn01.mundotkm.com/2015/05/Ilusion-optica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8063"/>
            <a:ext cx="756084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2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RqCLxD2oyfANNuEl2PH_dK4l1oAY2yHOTyovgCWFPMR2wCm8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2990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765</TotalTime>
  <Words>720</Words>
  <Application>Microsoft Office PowerPoint</Application>
  <PresentationFormat>Presentación en pantalla (4:3)</PresentationFormat>
  <Paragraphs>79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Calibri</vt:lpstr>
      <vt:lpstr>Constantia</vt:lpstr>
      <vt:lpstr>Wingdings 2</vt:lpstr>
      <vt:lpstr>Flujo</vt:lpstr>
      <vt:lpstr>Presentación de PowerPoint</vt:lpstr>
      <vt:lpstr>Presentación de PowerPoint</vt:lpstr>
      <vt:lpstr>Presentación de PowerPoint</vt:lpstr>
      <vt:lpstr>Realiza un cuadro comparativo entre el ojo humano y la cámara fotográfica.  </vt:lpstr>
      <vt:lpstr>¿En qué se diferencia el ojo de los artrópodos y el de los humanos? </vt:lpstr>
      <vt:lpstr>MANCHAS OCULARES U OCELOS: </vt:lpstr>
      <vt:lpstr>OJO COMPUESTO</vt:lpstr>
      <vt:lpstr>ILUSIONES ÓPTICAS</vt:lpstr>
      <vt:lpstr>Presentación de PowerPoint</vt:lpstr>
      <vt:lpstr>Presentación de PowerPoint</vt:lpstr>
      <vt:lpstr>Presentación de PowerPoint</vt:lpstr>
      <vt:lpstr>DEFECTOS VISUALES</vt:lpstr>
      <vt:lpstr>PRESBICIA: </vt:lpstr>
      <vt:lpstr>ASTIGMATISMO</vt:lpstr>
      <vt:lpstr>HIPERMETROPÍA (no ver de cerca)</vt:lpstr>
      <vt:lpstr>CATARATAS</vt:lpstr>
      <vt:lpstr>GLAUCOMA</vt:lpstr>
      <vt:lpstr>¿CÓMO FUNCIONA EL OÍDO?</vt:lpstr>
      <vt:lpstr> ¿Qué es y qué función desempeña el utrículo y el sáculo en el oído humano?</vt:lpstr>
      <vt:lpstr>RINITIS: Inflamación de la mucosa de las fosas nasales</vt:lpstr>
      <vt:lpstr>CORPÚSCULOS DE LA PIEL</vt:lpstr>
      <vt:lpstr>Presentación de PowerPoint</vt:lpstr>
      <vt:lpstr>QUEMADURAS: Lesiones en la piel.</vt:lpstr>
      <vt:lpstr>De primer grado:  </vt:lpstr>
      <vt:lpstr>De segundo grado </vt:lpstr>
      <vt:lpstr>De tercer grado</vt:lpstr>
      <vt:lpstr>Presentación de PowerPoint</vt:lpstr>
      <vt:lpstr>Fuentes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Sala Profesores 07</cp:lastModifiedBy>
  <cp:revision>52</cp:revision>
  <cp:lastPrinted>2015-07-10T19:41:46Z</cp:lastPrinted>
  <dcterms:created xsi:type="dcterms:W3CDTF">2015-04-28T00:50:09Z</dcterms:created>
  <dcterms:modified xsi:type="dcterms:W3CDTF">2015-07-10T19:41:50Z</dcterms:modified>
</cp:coreProperties>
</file>